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8" r:id="rId2"/>
    <p:sldId id="261" r:id="rId3"/>
  </p:sldIdLst>
  <p:sldSz cx="6858000" cy="9144000" type="screen4x3"/>
  <p:notesSz cx="6797675" cy="99282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F66"/>
    <a:srgbClr val="9999FF"/>
    <a:srgbClr val="FF9966"/>
    <a:srgbClr val="CC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7" d="100"/>
          <a:sy n="57" d="100"/>
        </p:scale>
        <p:origin x="984" y="6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5" y="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D38E0D-758A-4349-A736-D6FBAD77FEBD}" type="datetimeFigureOut">
              <a:rPr lang="en-GB" smtClean="0"/>
              <a:t>05/01/2017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003425" y="744538"/>
            <a:ext cx="27908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2" y="9430092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5" y="9430092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8147D4-B287-49AE-9220-734576BA33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14575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Ordered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8147D4-B287-49AE-9220-734576BA33D7}" type="slidenum">
              <a:rPr lang="en-GB" smtClean="0"/>
              <a:t>1</a:t>
            </a:fld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/>
              <a:t>Mixed.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8147D4-B287-49AE-9220-734576BA33D7}" type="slidenum">
              <a:rPr lang="en-GB" smtClean="0"/>
              <a:t>2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9"/>
            <a:ext cx="5829300" cy="196003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08ACE-975B-43A0-B724-EBFC211FE19E}" type="datetimeFigureOut">
              <a:rPr lang="en-GB" smtClean="0"/>
              <a:pPr/>
              <a:t>05/01/2017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D303E-CA1C-4A6E-99CE-D6102A449D2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08ACE-975B-43A0-B724-EBFC211FE19E}" type="datetimeFigureOut">
              <a:rPr lang="en-GB" smtClean="0"/>
              <a:pPr/>
              <a:t>05/01/2017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D303E-CA1C-4A6E-99CE-D6102A449D2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6"/>
            <a:ext cx="1543050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6"/>
            <a:ext cx="4514850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08ACE-975B-43A0-B724-EBFC211FE19E}" type="datetimeFigureOut">
              <a:rPr lang="en-GB" smtClean="0"/>
              <a:pPr/>
              <a:t>05/01/2017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D303E-CA1C-4A6E-99CE-D6102A449D2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08ACE-975B-43A0-B724-EBFC211FE19E}" type="datetimeFigureOut">
              <a:rPr lang="en-GB" smtClean="0"/>
              <a:pPr/>
              <a:t>05/01/2017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D303E-CA1C-4A6E-99CE-D6102A449D2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20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08ACE-975B-43A0-B724-EBFC211FE19E}" type="datetimeFigureOut">
              <a:rPr lang="en-GB" smtClean="0"/>
              <a:pPr/>
              <a:t>05/01/2017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D303E-CA1C-4A6E-99CE-D6102A449D2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2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2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08ACE-975B-43A0-B724-EBFC211FE19E}" type="datetimeFigureOut">
              <a:rPr lang="en-GB" smtClean="0"/>
              <a:pPr/>
              <a:t>05/01/2017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D303E-CA1C-4A6E-99CE-D6102A449D2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1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1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70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70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08ACE-975B-43A0-B724-EBFC211FE19E}" type="datetimeFigureOut">
              <a:rPr lang="en-GB" smtClean="0"/>
              <a:pPr/>
              <a:t>05/01/2017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D303E-CA1C-4A6E-99CE-D6102A449D2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08ACE-975B-43A0-B724-EBFC211FE19E}" type="datetimeFigureOut">
              <a:rPr lang="en-GB" smtClean="0"/>
              <a:pPr/>
              <a:t>05/01/2017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D303E-CA1C-4A6E-99CE-D6102A449D2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08ACE-975B-43A0-B724-EBFC211FE19E}" type="datetimeFigureOut">
              <a:rPr lang="en-GB" smtClean="0"/>
              <a:pPr/>
              <a:t>05/01/2017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D303E-CA1C-4A6E-99CE-D6102A449D2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1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8" y="364069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1" y="1913469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08ACE-975B-43A0-B724-EBFC211FE19E}" type="datetimeFigureOut">
              <a:rPr lang="en-GB" smtClean="0"/>
              <a:pPr/>
              <a:t>05/01/2017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D303E-CA1C-4A6E-99CE-D6102A449D2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1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2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08ACE-975B-43A0-B724-EBFC211FE19E}" type="datetimeFigureOut">
              <a:rPr lang="en-GB" smtClean="0"/>
              <a:pPr/>
              <a:t>05/01/2017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D303E-CA1C-4A6E-99CE-D6102A449D2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2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6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108ACE-975B-43A0-B724-EBFC211FE19E}" type="datetimeFigureOut">
              <a:rPr lang="en-GB" smtClean="0"/>
              <a:pPr/>
              <a:t>05/01/2017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6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6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6D303E-CA1C-4A6E-99CE-D6102A449D23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44624" y="467544"/>
            <a:ext cx="3312368" cy="100811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400" dirty="0">
                <a:solidFill>
                  <a:schemeClr val="tx1"/>
                </a:solidFill>
              </a:rPr>
              <a:t>Placebo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4624" y="1763688"/>
            <a:ext cx="3312368" cy="100811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dirty="0">
                <a:solidFill>
                  <a:schemeClr val="tx1"/>
                </a:solidFill>
              </a:rPr>
              <a:t>Control Group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501008" y="1763688"/>
            <a:ext cx="3312368" cy="1008112"/>
          </a:xfrm>
          <a:prstGeom prst="rect">
            <a:avLst/>
          </a:prstGeom>
          <a:solidFill>
            <a:schemeClr val="bg1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solidFill>
                  <a:schemeClr val="accent1"/>
                </a:solidFill>
              </a:rPr>
              <a:t>The group of people in a drug trial who are not given the new drug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4624" y="3059832"/>
            <a:ext cx="3312368" cy="1008112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600" dirty="0">
                <a:solidFill>
                  <a:schemeClr val="tx1"/>
                </a:solidFill>
              </a:rPr>
              <a:t>    Open trial	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501008" y="3059832"/>
            <a:ext cx="3312368" cy="1008112"/>
          </a:xfrm>
          <a:prstGeom prst="rect">
            <a:avLst/>
          </a:prstGeom>
          <a:solidFill>
            <a:schemeClr val="bg1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solidFill>
                  <a:schemeClr val="accent2"/>
                </a:solidFill>
              </a:rPr>
              <a:t>Both patient and the doctor know if the patient is in the control group</a:t>
            </a:r>
          </a:p>
        </p:txBody>
      </p:sp>
      <p:sp>
        <p:nvSpPr>
          <p:cNvPr id="15" name="Rectangle 14"/>
          <p:cNvSpPr/>
          <p:nvPr/>
        </p:nvSpPr>
        <p:spPr>
          <a:xfrm>
            <a:off x="0" y="4355976"/>
            <a:ext cx="3312368" cy="1008112"/>
          </a:xfrm>
          <a:prstGeom prst="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>
                <a:solidFill>
                  <a:schemeClr val="tx1"/>
                </a:solidFill>
              </a:rPr>
              <a:t>Double blind trial</a:t>
            </a:r>
          </a:p>
        </p:txBody>
      </p:sp>
      <p:sp>
        <p:nvSpPr>
          <p:cNvPr id="16" name="Rectangle 15"/>
          <p:cNvSpPr/>
          <p:nvPr/>
        </p:nvSpPr>
        <p:spPr>
          <a:xfrm>
            <a:off x="3501008" y="4355976"/>
            <a:ext cx="3312368" cy="100811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solidFill>
                  <a:schemeClr val="accent3">
                    <a:lumMod val="75000"/>
                  </a:schemeClr>
                </a:solidFill>
              </a:rPr>
              <a:t>Neither the patient of the doctor know whether the patient is in the control group or not</a:t>
            </a:r>
          </a:p>
        </p:txBody>
      </p:sp>
      <p:sp>
        <p:nvSpPr>
          <p:cNvPr id="17" name="Rectangle 16"/>
          <p:cNvSpPr/>
          <p:nvPr/>
        </p:nvSpPr>
        <p:spPr>
          <a:xfrm>
            <a:off x="0" y="5580112"/>
            <a:ext cx="3312368" cy="1008112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dirty="0">
                <a:solidFill>
                  <a:schemeClr val="tx1"/>
                </a:solidFill>
              </a:rPr>
              <a:t>Blind trial</a:t>
            </a:r>
          </a:p>
        </p:txBody>
      </p:sp>
      <p:sp>
        <p:nvSpPr>
          <p:cNvPr id="18" name="Rectangle 17"/>
          <p:cNvSpPr/>
          <p:nvPr/>
        </p:nvSpPr>
        <p:spPr>
          <a:xfrm>
            <a:off x="3497932" y="5580112"/>
            <a:ext cx="3312368" cy="1008112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solidFill>
                  <a:srgbClr val="7030A0"/>
                </a:solidFill>
              </a:rPr>
              <a:t>The doctor knows whether the patient is in the control group or not but patient does not</a:t>
            </a:r>
          </a:p>
        </p:txBody>
      </p:sp>
      <p:sp>
        <p:nvSpPr>
          <p:cNvPr id="19" name="Rectangle 18"/>
          <p:cNvSpPr/>
          <p:nvPr/>
        </p:nvSpPr>
        <p:spPr>
          <a:xfrm>
            <a:off x="44624" y="6804248"/>
            <a:ext cx="3312368" cy="1008112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dirty="0">
                <a:solidFill>
                  <a:schemeClr val="tx1"/>
                </a:solidFill>
              </a:rPr>
              <a:t>Human trials </a:t>
            </a:r>
          </a:p>
        </p:txBody>
      </p:sp>
      <p:sp>
        <p:nvSpPr>
          <p:cNvPr id="20" name="Rectangle 19"/>
          <p:cNvSpPr/>
          <p:nvPr/>
        </p:nvSpPr>
        <p:spPr>
          <a:xfrm>
            <a:off x="3497932" y="6804248"/>
            <a:ext cx="3312368" cy="1008112"/>
          </a:xfrm>
          <a:prstGeom prst="rect">
            <a:avLst/>
          </a:prstGeom>
          <a:solidFill>
            <a:schemeClr val="bg1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solidFill>
                  <a:srgbClr val="FF0000"/>
                </a:solidFill>
              </a:rPr>
              <a:t>The last stage of drug testing when drugs are tested on humans</a:t>
            </a:r>
          </a:p>
        </p:txBody>
      </p:sp>
      <p:sp>
        <p:nvSpPr>
          <p:cNvPr id="23" name="Rectangle 22"/>
          <p:cNvSpPr/>
          <p:nvPr/>
        </p:nvSpPr>
        <p:spPr>
          <a:xfrm>
            <a:off x="44624" y="8028384"/>
            <a:ext cx="3312368" cy="1008112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>
                <a:solidFill>
                  <a:schemeClr val="tx1"/>
                </a:solidFill>
              </a:rPr>
              <a:t>Testing on human cells</a:t>
            </a:r>
          </a:p>
        </p:txBody>
      </p:sp>
      <p:sp>
        <p:nvSpPr>
          <p:cNvPr id="24" name="Rectangle 23"/>
          <p:cNvSpPr/>
          <p:nvPr/>
        </p:nvSpPr>
        <p:spPr>
          <a:xfrm>
            <a:off x="3501008" y="8028384"/>
            <a:ext cx="3312368" cy="100811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dirty="0">
                <a:solidFill>
                  <a:schemeClr val="tx1"/>
                </a:solidFill>
              </a:rPr>
              <a:t>The first stage of drug testing  when the drug is tested on different types of human body cells</a:t>
            </a:r>
          </a:p>
        </p:txBody>
      </p:sp>
      <p:sp>
        <p:nvSpPr>
          <p:cNvPr id="31" name="Rectangle 30"/>
          <p:cNvSpPr/>
          <p:nvPr/>
        </p:nvSpPr>
        <p:spPr>
          <a:xfrm>
            <a:off x="3501008" y="395536"/>
            <a:ext cx="3312368" cy="1080120"/>
          </a:xfrm>
          <a:prstGeom prst="rect">
            <a:avLst/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solidFill>
                  <a:srgbClr val="FF0000"/>
                </a:solidFill>
              </a:rPr>
              <a:t>This is sometimes given to the control group. It looks exactly like the real treatment but has no drug in it 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44624" y="467544"/>
            <a:ext cx="3312368" cy="1008112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  <a:p>
            <a:pPr algn="ctr"/>
            <a:r>
              <a:rPr lang="en-US" sz="3200" dirty="0">
                <a:solidFill>
                  <a:schemeClr val="tx1"/>
                </a:solidFill>
              </a:rPr>
              <a:t>Case report form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  <a:p>
            <a:r>
              <a:rPr lang="en-US" dirty="0" err="1">
                <a:solidFill>
                  <a:schemeClr val="tx1"/>
                </a:solidFill>
              </a:rPr>
              <a:t>cac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44624" y="1763688"/>
            <a:ext cx="3312368" cy="1008112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</a:rPr>
              <a:t>Confidentiality</a:t>
            </a:r>
            <a:endParaRPr lang="en-GB" sz="3200" dirty="0">
              <a:solidFill>
                <a:schemeClr val="tx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494881" y="5580112"/>
            <a:ext cx="3312368" cy="100811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 </a:t>
            </a:r>
            <a:r>
              <a:rPr lang="en-GB" sz="1600" b="1" dirty="0">
                <a:solidFill>
                  <a:srgbClr val="00B0F0"/>
                </a:solidFill>
              </a:rPr>
              <a:t>A term used to express willingness to take part in research who are under the age of 16 years 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4624" y="3059832"/>
            <a:ext cx="3312368" cy="1008112"/>
          </a:xfrm>
          <a:prstGeom prst="rect">
            <a:avLst/>
          </a:prstGeom>
          <a:solidFill>
            <a:srgbClr val="CC99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solidFill>
                  <a:schemeClr val="tx1"/>
                </a:solidFill>
              </a:rPr>
              <a:t>Research</a:t>
            </a:r>
            <a:endParaRPr lang="en-GB" sz="3600" dirty="0">
              <a:solidFill>
                <a:schemeClr val="tx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3476575" y="8028384"/>
            <a:ext cx="3312368" cy="100811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rgbClr val="7030A0"/>
                </a:solidFill>
              </a:rPr>
              <a:t>An individual, company or </a:t>
            </a:r>
            <a:r>
              <a:rPr lang="en-US" sz="1400" b="1" dirty="0" err="1">
                <a:solidFill>
                  <a:srgbClr val="7030A0"/>
                </a:solidFill>
              </a:rPr>
              <a:t>organisation</a:t>
            </a:r>
            <a:r>
              <a:rPr lang="en-US" sz="1400" b="1" dirty="0">
                <a:solidFill>
                  <a:srgbClr val="7030A0"/>
                </a:solidFill>
              </a:rPr>
              <a:t> which takes responsibility for the start, management and funding of a clinical trial</a:t>
            </a:r>
            <a:endParaRPr lang="en-GB" sz="1400" b="1" dirty="0">
              <a:solidFill>
                <a:srgbClr val="7030A0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44624" y="4355976"/>
            <a:ext cx="3312368" cy="1008112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</a:rPr>
              <a:t>Informed Consent</a:t>
            </a:r>
            <a:endParaRPr lang="en-GB" sz="2800" dirty="0">
              <a:solidFill>
                <a:schemeClr val="tx1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3501008" y="4355976"/>
            <a:ext cx="3312368" cy="1008112"/>
          </a:xfrm>
          <a:prstGeom prst="rect">
            <a:avLst/>
          </a:prstGeom>
          <a:solidFill>
            <a:schemeClr val="bg1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rgbClr val="FF0000"/>
                </a:solidFill>
              </a:rPr>
              <a:t>To agree to take part in a study once all information you need has been given </a:t>
            </a:r>
            <a:r>
              <a:rPr lang="en-US" b="1">
                <a:solidFill>
                  <a:srgbClr val="FF0000"/>
                </a:solidFill>
              </a:rPr>
              <a:t>to you</a:t>
            </a:r>
            <a:endParaRPr lang="en-GB" b="1" dirty="0">
              <a:solidFill>
                <a:srgbClr val="FF0000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0" y="5580112"/>
            <a:ext cx="3312368" cy="1008112"/>
          </a:xfrm>
          <a:prstGeom prst="rect">
            <a:avLst/>
          </a:prstGeom>
          <a:solidFill>
            <a:srgbClr val="FF99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</a:rPr>
              <a:t>Informed Assent</a:t>
            </a:r>
            <a:endParaRPr lang="en-GB" sz="2800" dirty="0">
              <a:solidFill>
                <a:schemeClr val="tx1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3481561" y="6804248"/>
            <a:ext cx="3312368" cy="1008112"/>
          </a:xfrm>
          <a:prstGeom prst="rect">
            <a:avLst/>
          </a:prstGeom>
          <a:solidFill>
            <a:schemeClr val="bg1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A piece of research that is being  carried out in more than 1 place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44624" y="6804248"/>
            <a:ext cx="3312368" cy="1008112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 </a:t>
            </a:r>
            <a:r>
              <a:rPr lang="en-GB" sz="3200" dirty="0">
                <a:solidFill>
                  <a:schemeClr val="tx1"/>
                </a:solidFill>
              </a:rPr>
              <a:t>Multi-centre trial</a:t>
            </a:r>
          </a:p>
        </p:txBody>
      </p:sp>
      <p:sp>
        <p:nvSpPr>
          <p:cNvPr id="20" name="Rectangle 19"/>
          <p:cNvSpPr/>
          <p:nvPr/>
        </p:nvSpPr>
        <p:spPr>
          <a:xfrm>
            <a:off x="3481561" y="467544"/>
            <a:ext cx="3312368" cy="100811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accent1"/>
                </a:solidFill>
              </a:rPr>
              <a:t>Printed or electronic form designed to record the data that is required</a:t>
            </a:r>
            <a:endParaRPr lang="en-GB" b="1" dirty="0">
              <a:solidFill>
                <a:schemeClr val="accent1"/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44624" y="8028384"/>
            <a:ext cx="3312368" cy="1008112"/>
          </a:xfrm>
          <a:prstGeom prst="rect">
            <a:avLst/>
          </a:prstGeom>
          <a:solidFill>
            <a:srgbClr val="CC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solidFill>
                  <a:schemeClr val="tx1"/>
                </a:solidFill>
              </a:rPr>
              <a:t>Sponsor</a:t>
            </a:r>
            <a:endParaRPr lang="en-GB" sz="3600" dirty="0">
              <a:solidFill>
                <a:schemeClr val="tx1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3494881" y="1763688"/>
            <a:ext cx="3312368" cy="100811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rgbClr val="00B050"/>
                </a:solidFill>
              </a:rPr>
              <a:t>A set of rules that stops healthcare workers from telling  private information to those who do not need to know </a:t>
            </a:r>
            <a:endParaRPr lang="en-GB" sz="1600" b="1" dirty="0">
              <a:solidFill>
                <a:srgbClr val="00B050"/>
              </a:solidFill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3476575" y="3051076"/>
            <a:ext cx="3312368" cy="1008112"/>
          </a:xfrm>
          <a:prstGeom prst="rect">
            <a:avLst/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rgbClr val="0070C0"/>
              </a:solidFill>
            </a:endParaRPr>
          </a:p>
          <a:p>
            <a:pPr algn="ctr"/>
            <a:r>
              <a:rPr lang="en-GB" dirty="0">
                <a:solidFill>
                  <a:srgbClr val="0070C0"/>
                </a:solidFill>
              </a:rPr>
              <a:t>Attempt to find out in a  systematically and scientific  </a:t>
            </a:r>
          </a:p>
          <a:p>
            <a:pPr algn="ctr"/>
            <a:r>
              <a:rPr lang="en-GB" dirty="0">
                <a:solidFill>
                  <a:srgbClr val="0070C0"/>
                </a:solidFill>
              </a:rPr>
              <a:t>                     </a:t>
            </a:r>
            <a:r>
              <a:rPr lang="en-GB" dirty="0" err="1">
                <a:solidFill>
                  <a:srgbClr val="0070C0"/>
                </a:solidFill>
              </a:rPr>
              <a:t>manner</a:t>
            </a:r>
            <a:r>
              <a:rPr lang="en-GB" dirty="0" err="1"/>
              <a:t>and</a:t>
            </a:r>
            <a:r>
              <a:rPr lang="en-GB" dirty="0"/>
              <a:t> scientific manner</a:t>
            </a:r>
            <a:endParaRPr lang="en-GB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37335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4073</TotalTime>
  <Words>268</Words>
  <Application>Microsoft Office PowerPoint</Application>
  <PresentationFormat>On-screen Show (4:3)</PresentationFormat>
  <Paragraphs>44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 Groves 2010</dc:creator>
  <cp:lastModifiedBy>Patricia Atkinson</cp:lastModifiedBy>
  <cp:revision>22</cp:revision>
  <cp:lastPrinted>2013-06-28T14:04:22Z</cp:lastPrinted>
  <dcterms:created xsi:type="dcterms:W3CDTF">2010-10-07T17:18:35Z</dcterms:created>
  <dcterms:modified xsi:type="dcterms:W3CDTF">2017-01-05T17:42:52Z</dcterms:modified>
  <cp:category>Elevate Education Ltd</cp:category>
</cp:coreProperties>
</file>